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5" autoAdjust="0"/>
    <p:restoredTop sz="86467" autoAdjust="0"/>
  </p:normalViewPr>
  <p:slideViewPr>
    <p:cSldViewPr>
      <p:cViewPr varScale="1">
        <p:scale>
          <a:sx n="63" d="100"/>
          <a:sy n="63" d="100"/>
        </p:scale>
        <p:origin x="-3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1889-D86F-084D-BCD9-11901EFC8D9A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DC009-D4FF-CC49-9406-7B9C7BCC4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17   3     24    13     15      9      27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DC009-D4FF-CC49-9406-7B9C7BCC4B8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6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2D09-AFD5-4D3A-8063-52CB8FCCCC5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F29F-F6F5-43BF-943B-DE7CF7CC8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2D09-AFD5-4D3A-8063-52CB8FCCCC5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F29F-F6F5-43BF-943B-DE7CF7CC8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2D09-AFD5-4D3A-8063-52CB8FCCCC5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F29F-F6F5-43BF-943B-DE7CF7CC8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2D09-AFD5-4D3A-8063-52CB8FCCCC5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F29F-F6F5-43BF-943B-DE7CF7CC8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2D09-AFD5-4D3A-8063-52CB8FCCCC5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F29F-F6F5-43BF-943B-DE7CF7CC8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2D09-AFD5-4D3A-8063-52CB8FCCCC5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F29F-F6F5-43BF-943B-DE7CF7CC8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2D09-AFD5-4D3A-8063-52CB8FCCCC5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F29F-F6F5-43BF-943B-DE7CF7CC8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2D09-AFD5-4D3A-8063-52CB8FCCCC5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F29F-F6F5-43BF-943B-DE7CF7CC8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2D09-AFD5-4D3A-8063-52CB8FCCCC5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F29F-F6F5-43BF-943B-DE7CF7CC8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2D09-AFD5-4D3A-8063-52CB8FCCCC5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F29F-F6F5-43BF-943B-DE7CF7CC8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2D09-AFD5-4D3A-8063-52CB8FCCCC5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163F29F-F6F5-43BF-943B-DE7CF7CC86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C12D09-AFD5-4D3A-8063-52CB8FCCCC52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63F29F-F6F5-43BF-943B-DE7CF7CC868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youtube.com/watch?v=UsEz58BblMY" TargetMode="Externa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hlinkClick r:id="rId2"/>
              </a:rPr>
              <a:t>Les Chiffres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1400" y="6324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hlinkClick r:id="" action="ppaction://noaction"/>
              </a:rPr>
              <a:t>Prêts</a:t>
            </a:r>
            <a:r>
              <a:rPr lang="en-US" dirty="0" smtClean="0">
                <a:hlinkClick r:id="" action="ppaction://noaction"/>
              </a:rPr>
              <a:t>?</a:t>
            </a:r>
            <a:endParaRPr lang="en-US" dirty="0"/>
          </a:p>
        </p:txBody>
      </p:sp>
      <p:pic>
        <p:nvPicPr>
          <p:cNvPr id="16" name="Picture 1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371600"/>
            <a:ext cx="1195832" cy="1676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66800" y="43434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</a:t>
            </a:r>
            <a:r>
              <a:rPr lang="en-US" sz="4800" dirty="0" smtClean="0">
                <a:solidFill>
                  <a:srgbClr val="FF0000"/>
                </a:solidFill>
                <a:hlinkClick r:id="rId4" action="ppaction://hlinksldjump"/>
              </a:rPr>
              <a:t>1</a:t>
            </a:r>
            <a:r>
              <a:rPr lang="en-US" sz="4800" dirty="0" smtClean="0">
                <a:hlinkClick r:id="rId4" action="ppaction://hlinksldjump"/>
              </a:rPr>
              <a:t> </a:t>
            </a:r>
            <a:r>
              <a:rPr lang="en-US" sz="4800" dirty="0" smtClean="0"/>
              <a:t>  </a:t>
            </a:r>
            <a:r>
              <a:rPr lang="en-US" sz="4800" dirty="0" smtClean="0">
                <a:solidFill>
                  <a:schemeClr val="accent4"/>
                </a:solidFill>
              </a:rPr>
              <a:t>2</a:t>
            </a:r>
            <a:r>
              <a:rPr lang="en-US" sz="4800" dirty="0" smtClean="0"/>
              <a:t>  </a:t>
            </a:r>
            <a:r>
              <a:rPr lang="en-US" sz="4800" dirty="0" smtClean="0">
                <a:solidFill>
                  <a:srgbClr val="FFFF00"/>
                </a:solidFill>
              </a:rPr>
              <a:t>3</a:t>
            </a:r>
            <a:r>
              <a:rPr lang="en-US" sz="4800" dirty="0" smtClean="0"/>
              <a:t>  </a:t>
            </a:r>
            <a:r>
              <a:rPr lang="en-US" sz="4800" dirty="0" smtClean="0">
                <a:solidFill>
                  <a:schemeClr val="accent5"/>
                </a:solidFill>
              </a:rPr>
              <a:t>4</a:t>
            </a:r>
            <a:r>
              <a:rPr lang="en-US" sz="4800" dirty="0" smtClean="0"/>
              <a:t>  </a:t>
            </a:r>
            <a:r>
              <a:rPr lang="en-US" sz="4800" dirty="0" smtClean="0">
                <a:solidFill>
                  <a:srgbClr val="0000FF"/>
                </a:solidFill>
              </a:rPr>
              <a:t>5</a:t>
            </a:r>
            <a:r>
              <a:rPr lang="en-US" sz="4800" dirty="0" smtClean="0"/>
              <a:t>  </a:t>
            </a:r>
            <a:r>
              <a:rPr lang="en-US" sz="4800" dirty="0" smtClean="0">
                <a:solidFill>
                  <a:srgbClr val="000090"/>
                </a:solidFill>
              </a:rPr>
              <a:t>6</a:t>
            </a:r>
            <a:r>
              <a:rPr lang="en-US" sz="4800" dirty="0" smtClean="0"/>
              <a:t>   </a:t>
            </a:r>
            <a:r>
              <a:rPr lang="en-US" sz="4800" dirty="0" smtClean="0">
                <a:solidFill>
                  <a:srgbClr val="660066"/>
                </a:solidFill>
              </a:rPr>
              <a:t>7</a:t>
            </a:r>
            <a:r>
              <a:rPr lang="en-US" sz="4800" dirty="0" smtClean="0"/>
              <a:t>  </a:t>
            </a: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4800" dirty="0" smtClean="0"/>
              <a:t>  </a:t>
            </a:r>
            <a:r>
              <a:rPr lang="en-US" sz="4800" dirty="0" smtClean="0">
                <a:solidFill>
                  <a:srgbClr val="2C7C9F"/>
                </a:solidFill>
              </a:rPr>
              <a:t>9</a:t>
            </a:r>
            <a:r>
              <a:rPr lang="en-US" sz="4800" dirty="0" smtClean="0"/>
              <a:t>  10 </a:t>
            </a:r>
          </a:p>
          <a:p>
            <a:r>
              <a:rPr lang="en-US" sz="4800" dirty="0" smtClean="0">
                <a:solidFill>
                  <a:srgbClr val="FF0000"/>
                </a:solidFill>
              </a:rPr>
              <a:t>11</a:t>
            </a:r>
            <a:r>
              <a:rPr lang="en-US" sz="4800" dirty="0" smtClean="0"/>
              <a:t> </a:t>
            </a:r>
            <a:r>
              <a:rPr lang="en-US" sz="4800" dirty="0" smtClean="0">
                <a:solidFill>
                  <a:srgbClr val="FFB400"/>
                </a:solidFill>
              </a:rPr>
              <a:t>12</a:t>
            </a:r>
            <a:r>
              <a:rPr lang="en-US" sz="4800" dirty="0" smtClean="0"/>
              <a:t> </a:t>
            </a:r>
            <a:r>
              <a:rPr lang="en-US" sz="4800" dirty="0" smtClean="0">
                <a:solidFill>
                  <a:srgbClr val="FFFF00"/>
                </a:solidFill>
              </a:rPr>
              <a:t>13</a:t>
            </a:r>
            <a:r>
              <a:rPr lang="en-US" sz="4800" dirty="0" smtClean="0"/>
              <a:t> </a:t>
            </a:r>
            <a:r>
              <a:rPr lang="en-US" sz="4800" dirty="0" smtClean="0">
                <a:solidFill>
                  <a:srgbClr val="7EB606"/>
                </a:solidFill>
              </a:rPr>
              <a:t>14</a:t>
            </a:r>
            <a:r>
              <a:rPr lang="en-US" sz="4800" dirty="0" smtClean="0"/>
              <a:t> </a:t>
            </a:r>
            <a:r>
              <a:rPr lang="en-US" sz="4800" dirty="0" smtClean="0">
                <a:solidFill>
                  <a:srgbClr val="0000FF"/>
                </a:solidFill>
              </a:rPr>
              <a:t>15</a:t>
            </a:r>
            <a:r>
              <a:rPr lang="en-US" sz="4800" dirty="0" smtClean="0"/>
              <a:t> </a:t>
            </a:r>
            <a:r>
              <a:rPr lang="en-US" sz="4800" dirty="0" smtClean="0">
                <a:solidFill>
                  <a:srgbClr val="000090"/>
                </a:solidFill>
              </a:rPr>
              <a:t>16</a:t>
            </a:r>
            <a:r>
              <a:rPr lang="en-US" sz="4800" dirty="0" smtClean="0"/>
              <a:t> </a:t>
            </a:r>
            <a:r>
              <a:rPr lang="en-US" sz="4800" dirty="0" smtClean="0">
                <a:solidFill>
                  <a:srgbClr val="660066"/>
                </a:solidFill>
              </a:rPr>
              <a:t>17</a:t>
            </a:r>
            <a:r>
              <a:rPr lang="en-US" sz="4800" dirty="0" smtClean="0"/>
              <a:t> </a:t>
            </a:r>
            <a:r>
              <a:rPr lang="en-US" sz="4800" dirty="0" smtClean="0">
                <a:solidFill>
                  <a:srgbClr val="FF8080"/>
                </a:solidFill>
              </a:rPr>
              <a:t>18</a:t>
            </a:r>
            <a:r>
              <a:rPr lang="en-US" sz="4800" dirty="0" smtClean="0"/>
              <a:t> </a:t>
            </a:r>
            <a:r>
              <a:rPr lang="en-US" sz="4800" dirty="0" smtClean="0">
                <a:solidFill>
                  <a:schemeClr val="accent1"/>
                </a:solidFill>
              </a:rPr>
              <a:t>19</a:t>
            </a:r>
            <a:r>
              <a:rPr lang="en-US" sz="4800" dirty="0" smtClean="0"/>
              <a:t>  20</a:t>
            </a:r>
            <a:endParaRPr lang="en-US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2590800" cy="10668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neuf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04800"/>
            <a:ext cx="1032764" cy="1447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800600" y="1447800"/>
            <a:ext cx="9156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9600" dirty="0">
                <a:solidFill>
                  <a:schemeClr val="bg1"/>
                </a:solidFill>
              </a:rPr>
              <a:t>9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2590800" cy="10668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dix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2" name="Picture 1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04800"/>
            <a:ext cx="1032764" cy="1447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86200" y="3124200"/>
            <a:ext cx="129073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9600" dirty="0" smtClean="0">
                <a:solidFill>
                  <a:schemeClr val="tx2"/>
                </a:solidFill>
              </a:rPr>
              <a:t>10</a:t>
            </a:r>
            <a:endParaRPr lang="en-US" sz="9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51204"/>
            <a:ext cx="7851648" cy="10668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FF0000"/>
                </a:solidFill>
              </a:rPr>
              <a:t>onze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762000"/>
            <a:ext cx="1195832" cy="16764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426105" y="3505200"/>
            <a:ext cx="1534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/>
              <a:t> </a:t>
            </a:r>
            <a:r>
              <a:rPr lang="en-US" sz="7200" dirty="0" smtClean="0">
                <a:solidFill>
                  <a:srgbClr val="FF0000"/>
                </a:solidFill>
              </a:rPr>
              <a:t>11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71600"/>
            <a:ext cx="3124200" cy="1066800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>
                <a:solidFill>
                  <a:srgbClr val="FFC000"/>
                </a:solidFill>
              </a:rPr>
              <a:t>douze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051" name="Picture 3" descr="C:\Documents and Settings\setreea\Local Settings\Temporary Internet Files\Content.IE5\KDXSGXOI\MC9004355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876800"/>
            <a:ext cx="1587500" cy="1708150"/>
          </a:xfrm>
          <a:prstGeom prst="rect">
            <a:avLst/>
          </a:prstGeom>
          <a:noFill/>
        </p:spPr>
      </p:pic>
      <p:pic>
        <p:nvPicPr>
          <p:cNvPr id="12" name="Picture 1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685800"/>
            <a:ext cx="838200" cy="117504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543800" y="838200"/>
            <a:ext cx="1291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chemeClr val="accent4"/>
                </a:solidFill>
              </a:rPr>
              <a:t>12</a:t>
            </a:r>
            <a:endParaRPr lang="en-US" sz="7200" dirty="0"/>
          </a:p>
        </p:txBody>
      </p:sp>
      <p:pic>
        <p:nvPicPr>
          <p:cNvPr id="10" name="Picture 5" descr="C:\Documents and Settings\setreea\Local Settings\Temporary Internet Files\Content.IE5\5P1HMJUW\MC90043765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524000"/>
            <a:ext cx="1800225" cy="18002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2590800" cy="1066800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>
                <a:solidFill>
                  <a:srgbClr val="FFFF00"/>
                </a:solidFill>
              </a:rPr>
              <a:t>treiz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4" name="Picture 1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33400"/>
            <a:ext cx="1195832" cy="1676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10400" y="1143000"/>
            <a:ext cx="866694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dirty="0" smtClean="0">
                <a:solidFill>
                  <a:srgbClr val="FFFF00"/>
                </a:solidFill>
              </a:rPr>
              <a:t>13</a:t>
            </a:r>
            <a:endParaRPr lang="en-US" sz="7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7916" y="1371600"/>
            <a:ext cx="25908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solidFill>
                  <a:srgbClr val="00B050"/>
                </a:solidFill>
              </a:rPr>
              <a:t>quatorze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4" name="Picture 1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8600"/>
            <a:ext cx="1195832" cy="167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296733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9600" dirty="0" smtClean="0">
                <a:solidFill>
                  <a:srgbClr val="00B050"/>
                </a:solidFill>
              </a:rPr>
              <a:t>14</a:t>
            </a:r>
            <a:endParaRPr lang="en-US" sz="9600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2590800" cy="10668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accent1"/>
                </a:solidFill>
              </a:rPr>
              <a:t>quinze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7" name="Picture 16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04800"/>
            <a:ext cx="1032764" cy="1447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39862" y="3244334"/>
            <a:ext cx="113646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solidFill>
                  <a:schemeClr val="accent1"/>
                </a:solidFill>
              </a:rPr>
              <a:t>15</a:t>
            </a:r>
            <a:endParaRPr lang="en-US" sz="9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2590800" cy="10668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7030A0"/>
                </a:solidFill>
              </a:rPr>
              <a:t>sieze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3" name="Picture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04800"/>
            <a:ext cx="1032764" cy="1447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3882" y="3244334"/>
            <a:ext cx="12362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 smtClean="0">
                <a:solidFill>
                  <a:srgbClr val="7030A0"/>
                </a:solidFill>
              </a:rPr>
              <a:t>16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2895600" cy="10668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FF99FF"/>
                </a:solidFill>
              </a:rPr>
              <a:t>dix-sept</a:t>
            </a:r>
            <a:endParaRPr lang="en-US" dirty="0">
              <a:solidFill>
                <a:srgbClr val="FF99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76511" y="3244334"/>
            <a:ext cx="114608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 smtClean="0">
                <a:solidFill>
                  <a:srgbClr val="FF99FF"/>
                </a:solidFill>
              </a:rPr>
              <a:t>17</a:t>
            </a:r>
            <a:endParaRPr lang="en-US" sz="9600" dirty="0"/>
          </a:p>
        </p:txBody>
      </p:sp>
      <p:pic>
        <p:nvPicPr>
          <p:cNvPr id="6" name="Picture 5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04800"/>
            <a:ext cx="1032764" cy="1447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71600"/>
            <a:ext cx="2590800" cy="10668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tx1"/>
                </a:solidFill>
              </a:rPr>
              <a:t>dix-huit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04800"/>
            <a:ext cx="1032764" cy="1447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78114" y="3244334"/>
            <a:ext cx="122982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 smtClean="0"/>
              <a:t>18</a:t>
            </a:r>
            <a:endParaRPr lang="en-US" sz="9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851648" cy="10668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un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31" name="Picture 7" descr="C:\Documents and Settings\setreea\Local Settings\Temporary Internet Files\Content.IE5\5P1HMJUW\MC90043484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572286"/>
            <a:ext cx="2285714" cy="2285714"/>
          </a:xfrm>
          <a:prstGeom prst="rect">
            <a:avLst/>
          </a:prstGeom>
          <a:noFill/>
        </p:spPr>
      </p:pic>
      <p:pic>
        <p:nvPicPr>
          <p:cNvPr id="12" name="Picture 1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762000"/>
            <a:ext cx="1195832" cy="1676400"/>
          </a:xfrm>
          <a:prstGeom prst="rect">
            <a:avLst/>
          </a:prstGeom>
        </p:spPr>
      </p:pic>
      <p:pic>
        <p:nvPicPr>
          <p:cNvPr id="13" name="Picture 4" descr="C:\Documents and Settings\setreea\Local Settings\Temporary Internet Files\Content.IE5\36HKLQ1X\MP91022109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362200"/>
            <a:ext cx="2248250" cy="2003209"/>
          </a:xfrm>
          <a:prstGeom prst="rect">
            <a:avLst/>
          </a:prstGeom>
          <a:noFill/>
        </p:spPr>
      </p:pic>
      <p:pic>
        <p:nvPicPr>
          <p:cNvPr id="14" name="Picture 8" descr="C:\Documents and Settings\setreea\Local Settings\Temporary Internet Files\Content.IE5\RIKX9TIO\MC90044627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514600"/>
            <a:ext cx="1646834" cy="1632204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7086600" y="838200"/>
            <a:ext cx="1534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/>
              <a:t> </a:t>
            </a:r>
            <a:r>
              <a:rPr lang="en-US" sz="7200" dirty="0" smtClean="0">
                <a:solidFill>
                  <a:srgbClr val="FF0000"/>
                </a:solidFill>
              </a:rPr>
              <a:t>1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18" name="Picture 7" descr="C:\Documents and Settings\setreea\Local Settings\Temporary Internet Files\Content.IE5\KDXSGXOI\MC900437667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3962400"/>
            <a:ext cx="1882775" cy="18034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4724400" y="609600"/>
            <a:ext cx="4209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/>
              <a:t>.</a:t>
            </a:r>
            <a:endParaRPr lang="en-US" sz="7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2590800" cy="10668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dix-neuf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04800"/>
            <a:ext cx="1032764" cy="1447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3689" y="3244334"/>
            <a:ext cx="12366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</a:rPr>
              <a:t>19</a:t>
            </a:r>
            <a:endParaRPr lang="en-US" sz="9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582" y="1600200"/>
            <a:ext cx="2590800" cy="10668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Vingt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47" name="Picture 7" descr="C:\Documents and Settings\setreea\Local Settings\Temporary Internet Files\Content.IE5\KDXSGXOI\MC900439122[1].png"/>
          <p:cNvPicPr>
            <a:picLocks noChangeAspect="1" noChangeArrowheads="1"/>
          </p:cNvPicPr>
          <p:nvPr/>
        </p:nvPicPr>
        <p:blipFill>
          <a:blip r:embed="rId2" cstate="print"/>
          <a:srcRect r="36814" b="37931"/>
          <a:stretch>
            <a:fillRect/>
          </a:stretch>
        </p:blipFill>
        <p:spPr bwMode="auto">
          <a:xfrm>
            <a:off x="6705600" y="1066800"/>
            <a:ext cx="1676400" cy="1371600"/>
          </a:xfrm>
          <a:prstGeom prst="rect">
            <a:avLst/>
          </a:prstGeom>
          <a:noFill/>
        </p:spPr>
      </p:pic>
      <p:pic>
        <p:nvPicPr>
          <p:cNvPr id="4" name="Picture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04800"/>
            <a:ext cx="1032764" cy="1447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90989" y="3244334"/>
            <a:ext cx="144462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 smtClean="0">
                <a:solidFill>
                  <a:schemeClr val="tx1">
                    <a:lumMod val="50000"/>
                  </a:schemeClr>
                </a:solidFill>
              </a:rPr>
              <a:t>20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582" y="1600200"/>
            <a:ext cx="2590800" cy="10668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Trente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04800"/>
            <a:ext cx="1032764" cy="1447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5746" y="3244334"/>
            <a:ext cx="7695120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 smtClean="0">
                <a:solidFill>
                  <a:schemeClr val="tx1">
                    <a:lumMod val="50000"/>
                  </a:schemeClr>
                </a:solidFill>
              </a:rPr>
              <a:t>30 31 32 33 34 </a:t>
            </a:r>
          </a:p>
          <a:p>
            <a:pPr algn="ctr"/>
            <a:r>
              <a:rPr lang="en-US" sz="9600" dirty="0" smtClean="0">
                <a:solidFill>
                  <a:schemeClr val="tx1">
                    <a:lumMod val="50000"/>
                  </a:schemeClr>
                </a:solidFill>
              </a:rPr>
              <a:t>35 36 37 38 39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7260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940" y="998220"/>
            <a:ext cx="25908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É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coutez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et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écrivez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04800"/>
            <a:ext cx="1032764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04800"/>
            <a:ext cx="7239000" cy="1066800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Completez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03" y="0"/>
            <a:ext cx="1032764" cy="1447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4871" y="1632461"/>
            <a:ext cx="873205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</a:rPr>
              <a:t>1. un, </a:t>
            </a:r>
            <a:r>
              <a:rPr lang="en-US" sz="4800" dirty="0" err="1" smtClean="0">
                <a:solidFill>
                  <a:schemeClr val="tx1">
                    <a:lumMod val="50000"/>
                  </a:schemeClr>
                </a:solidFill>
              </a:rPr>
              <a:t>deux</a:t>
            </a:r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4800" dirty="0" err="1" smtClean="0">
                <a:solidFill>
                  <a:schemeClr val="tx1">
                    <a:lumMod val="50000"/>
                  </a:schemeClr>
                </a:solidFill>
              </a:rPr>
              <a:t>trois</a:t>
            </a:r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</a:rPr>
              <a:t>..	.	A. </a:t>
            </a:r>
            <a:r>
              <a:rPr lang="en-US" sz="4800" dirty="0" err="1" smtClean="0">
                <a:solidFill>
                  <a:schemeClr val="tx1">
                    <a:lumMod val="50000"/>
                  </a:schemeClr>
                </a:solidFill>
              </a:rPr>
              <a:t>trente</a:t>
            </a:r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</a:rPr>
              <a:t>2. dix, </a:t>
            </a:r>
            <a:r>
              <a:rPr lang="en-US" sz="4800" dirty="0" err="1" smtClean="0">
                <a:solidFill>
                  <a:schemeClr val="tx1">
                    <a:lumMod val="50000"/>
                  </a:schemeClr>
                </a:solidFill>
              </a:rPr>
              <a:t>vingt</a:t>
            </a:r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</a:rPr>
              <a:t>…			B. </a:t>
            </a:r>
            <a:r>
              <a:rPr lang="en-US" sz="4800" dirty="0" err="1" smtClean="0">
                <a:solidFill>
                  <a:schemeClr val="tx1">
                    <a:lumMod val="50000"/>
                  </a:schemeClr>
                </a:solidFill>
              </a:rPr>
              <a:t>huit</a:t>
            </a:r>
            <a:endParaRPr lang="en-US" sz="48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</a:rPr>
              <a:t>3. </a:t>
            </a:r>
            <a:r>
              <a:rPr lang="en-US" sz="4800" dirty="0" err="1">
                <a:solidFill>
                  <a:schemeClr val="tx1">
                    <a:lumMod val="50000"/>
                  </a:schemeClr>
                </a:solidFill>
              </a:rPr>
              <a:t>q</a:t>
            </a:r>
            <a:r>
              <a:rPr lang="en-US" sz="4800" dirty="0" err="1" smtClean="0">
                <a:solidFill>
                  <a:schemeClr val="tx1">
                    <a:lumMod val="50000"/>
                  </a:schemeClr>
                </a:solidFill>
              </a:rPr>
              <a:t>uinze</a:t>
            </a:r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</a:rPr>
              <a:t>, dix…		C. </a:t>
            </a:r>
            <a:r>
              <a:rPr lang="en-US" sz="4800" dirty="0" err="1" smtClean="0">
                <a:solidFill>
                  <a:schemeClr val="tx1">
                    <a:lumMod val="50000"/>
                  </a:schemeClr>
                </a:solidFill>
              </a:rPr>
              <a:t>quatorze</a:t>
            </a:r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</a:rPr>
              <a:t>4. dix-</a:t>
            </a:r>
            <a:r>
              <a:rPr lang="en-US" sz="4800" dirty="0" err="1" smtClean="0">
                <a:solidFill>
                  <a:schemeClr val="tx1">
                    <a:lumMod val="50000"/>
                  </a:schemeClr>
                </a:solidFill>
              </a:rPr>
              <a:t>huit</a:t>
            </a:r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</a:rPr>
              <a:t>, seize…	D. </a:t>
            </a:r>
            <a:r>
              <a:rPr lang="en-US" sz="4800" dirty="0" err="1" smtClean="0">
                <a:solidFill>
                  <a:schemeClr val="tx1">
                    <a:lumMod val="50000"/>
                  </a:schemeClr>
                </a:solidFill>
              </a:rPr>
              <a:t>quatre</a:t>
            </a:r>
            <a:endParaRPr lang="en-US" sz="48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</a:rPr>
              <a:t>5. un, </a:t>
            </a:r>
            <a:r>
              <a:rPr lang="en-US" sz="4800" dirty="0" err="1" smtClean="0">
                <a:solidFill>
                  <a:schemeClr val="tx1">
                    <a:lumMod val="50000"/>
                  </a:schemeClr>
                </a:solidFill>
              </a:rPr>
              <a:t>deux</a:t>
            </a:r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4800" dirty="0" err="1" smtClean="0">
                <a:solidFill>
                  <a:schemeClr val="tx1">
                    <a:lumMod val="50000"/>
                  </a:schemeClr>
                </a:solidFill>
              </a:rPr>
              <a:t>quatre</a:t>
            </a:r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</a:rPr>
              <a:t>…	E. </a:t>
            </a:r>
            <a:r>
              <a:rPr lang="en-US" sz="4800" dirty="0" err="1" smtClean="0">
                <a:solidFill>
                  <a:schemeClr val="tx1">
                    <a:lumMod val="50000"/>
                  </a:schemeClr>
                </a:solidFill>
              </a:rPr>
              <a:t>douze</a:t>
            </a:r>
            <a:endParaRPr lang="en-US" sz="48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</a:rPr>
              <a:t>6. six, </a:t>
            </a:r>
            <a:r>
              <a:rPr lang="en-US" sz="4800" dirty="0" err="1" smtClean="0">
                <a:solidFill>
                  <a:schemeClr val="tx1">
                    <a:lumMod val="50000"/>
                  </a:schemeClr>
                </a:solidFill>
              </a:rPr>
              <a:t>huit</a:t>
            </a:r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</a:rPr>
              <a:t>, dix…		F. </a:t>
            </a:r>
            <a:r>
              <a:rPr lang="en-US" sz="4800" dirty="0" err="1" smtClean="0">
                <a:solidFill>
                  <a:schemeClr val="tx1">
                    <a:lumMod val="50000"/>
                  </a:schemeClr>
                </a:solidFill>
              </a:rPr>
              <a:t>cinq</a:t>
            </a:r>
            <a:endParaRPr lang="en-US" sz="48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211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4927" y="990600"/>
            <a:ext cx="7571433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Lisez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Modèle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900" dirty="0" smtClean="0">
                <a:solidFill>
                  <a:schemeClr val="tx1">
                    <a:lumMod val="50000"/>
                  </a:schemeClr>
                </a:solidFill>
              </a:rPr>
              <a:t>02.12.30.21.24</a:t>
            </a:r>
            <a:br>
              <a:rPr lang="en-US" sz="49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4000" dirty="0" err="1" smtClean="0">
                <a:solidFill>
                  <a:schemeClr val="tx1">
                    <a:lumMod val="50000"/>
                  </a:schemeClr>
                </a:solidFill>
              </a:rPr>
              <a:t>zéro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1">
                    <a:lumMod val="50000"/>
                  </a:schemeClr>
                </a:solidFill>
              </a:rPr>
              <a:t>deux</a:t>
            </a:r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4000" dirty="0" err="1" smtClean="0">
                <a:solidFill>
                  <a:schemeClr val="tx1">
                    <a:lumMod val="50000"/>
                  </a:schemeClr>
                </a:solidFill>
              </a:rPr>
              <a:t>douze</a:t>
            </a:r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4000" dirty="0" err="1" smtClean="0">
                <a:solidFill>
                  <a:schemeClr val="tx1">
                    <a:lumMod val="50000"/>
                  </a:schemeClr>
                </a:solidFill>
              </a:rPr>
              <a:t>trente</a:t>
            </a:r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4000" dirty="0" err="1" smtClean="0">
                <a:solidFill>
                  <a:schemeClr val="tx1">
                    <a:lumMod val="50000"/>
                  </a:schemeClr>
                </a:solidFill>
              </a:rPr>
              <a:t>vingt</a:t>
            </a:r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</a:rPr>
              <a:t> et un, </a:t>
            </a:r>
            <a:r>
              <a:rPr lang="en-US" sz="4000" dirty="0" err="1" smtClean="0">
                <a:solidFill>
                  <a:schemeClr val="tx1">
                    <a:lumMod val="50000"/>
                  </a:schemeClr>
                </a:solidFill>
              </a:rPr>
              <a:t>vingt</a:t>
            </a:r>
            <a:r>
              <a:rPr lang="en-US" sz="4000" dirty="0" err="1">
                <a:solidFill>
                  <a:schemeClr val="tx1">
                    <a:lumMod val="50000"/>
                  </a:schemeClr>
                </a:solidFill>
              </a:rPr>
              <a:t>-</a:t>
            </a:r>
            <a:r>
              <a:rPr lang="en-US" sz="4000" dirty="0" err="1" smtClean="0">
                <a:solidFill>
                  <a:schemeClr val="tx1">
                    <a:lumMod val="50000"/>
                  </a:schemeClr>
                </a:solidFill>
              </a:rPr>
              <a:t>quatre</a:t>
            </a:r>
            <a:endParaRPr lang="en-US"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03" y="0"/>
            <a:ext cx="1032764" cy="1447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4871" y="1905000"/>
            <a:ext cx="873205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</a:rPr>
              <a:t>1. 04.10.14.22.28	</a:t>
            </a:r>
          </a:p>
          <a:p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</a:rPr>
              <a:t>2. 01.08.11.27.21		</a:t>
            </a:r>
          </a:p>
          <a:p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</a:rPr>
              <a:t>3. 03.30.29.25.14		 </a:t>
            </a:r>
          </a:p>
          <a:p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</a:rPr>
              <a:t>4. 02.12.15.18.26</a:t>
            </a:r>
          </a:p>
          <a:p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</a:rPr>
              <a:t>5. 06.24.13.19.15</a:t>
            </a:r>
          </a:p>
          <a:p>
            <a:r>
              <a:rPr lang="en-US" sz="4800" dirty="0" smtClean="0">
                <a:solidFill>
                  <a:schemeClr val="tx1">
                    <a:lumMod val="50000"/>
                  </a:schemeClr>
                </a:solidFill>
              </a:rPr>
              <a:t>6. 01.17.16.21.23	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1743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04800"/>
            <a:ext cx="7239000" cy="1066800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Quel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âge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a-t-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il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?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03" y="0"/>
            <a:ext cx="1032764" cy="1447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4871" y="1632461"/>
            <a:ext cx="87320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/>
              <a:t>Tu</a:t>
            </a:r>
            <a:r>
              <a:rPr lang="en-US" sz="4800" dirty="0" smtClean="0"/>
              <a:t> as </a:t>
            </a:r>
            <a:r>
              <a:rPr lang="en-US" sz="4800" dirty="0" err="1" smtClean="0"/>
              <a:t>quel</a:t>
            </a:r>
            <a:r>
              <a:rPr lang="en-US" sz="4800" dirty="0" smtClean="0"/>
              <a:t> </a:t>
            </a:r>
            <a:r>
              <a:rPr lang="en-US" sz="4800" dirty="0" err="1" smtClean="0"/>
              <a:t>âge</a:t>
            </a:r>
            <a:r>
              <a:rPr lang="en-US" sz="4800" dirty="0" smtClean="0"/>
              <a:t>?</a:t>
            </a:r>
          </a:p>
          <a:p>
            <a:r>
              <a:rPr lang="en-US" sz="4800" dirty="0" err="1" smtClean="0"/>
              <a:t>J’ai</a:t>
            </a:r>
            <a:r>
              <a:rPr lang="en-US" sz="4800" dirty="0" smtClean="0"/>
              <a:t>…</a:t>
            </a:r>
          </a:p>
          <a:p>
            <a:endParaRPr lang="en-US" sz="4800" dirty="0"/>
          </a:p>
          <a:p>
            <a:r>
              <a:rPr lang="en-US" sz="4800" dirty="0" smtClean="0"/>
              <a:t>Il/</a:t>
            </a:r>
            <a:r>
              <a:rPr lang="en-US" sz="4800" dirty="0"/>
              <a:t>E</a:t>
            </a:r>
            <a:r>
              <a:rPr lang="en-US" sz="4800" dirty="0" smtClean="0"/>
              <a:t>lle a </a:t>
            </a:r>
            <a:r>
              <a:rPr lang="en-US" sz="4800" dirty="0" err="1" smtClean="0"/>
              <a:t>quel</a:t>
            </a:r>
            <a:r>
              <a:rPr lang="en-US" sz="4800" dirty="0" smtClean="0"/>
              <a:t> </a:t>
            </a:r>
            <a:r>
              <a:rPr lang="en-US" sz="4800" dirty="0" err="1" smtClean="0"/>
              <a:t>âge</a:t>
            </a:r>
            <a:r>
              <a:rPr lang="en-US" sz="4800" dirty="0" smtClean="0"/>
              <a:t>?</a:t>
            </a:r>
          </a:p>
          <a:p>
            <a:r>
              <a:rPr lang="en-US" sz="4800" dirty="0" smtClean="0"/>
              <a:t>Il/Elle a…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1743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04800"/>
            <a:ext cx="7239000" cy="1066800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Quel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âge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a-t-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il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?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03" y="0"/>
            <a:ext cx="1032764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632461"/>
            <a:ext cx="57150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3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04800"/>
            <a:ext cx="7239000" cy="1066800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Quel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âge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a-t-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elle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?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03" y="0"/>
            <a:ext cx="1032764" cy="144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45920"/>
            <a:ext cx="299156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4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04800"/>
            <a:ext cx="7239000" cy="1066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Elle a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quel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âge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?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03" y="0"/>
            <a:ext cx="1032764" cy="144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524" y="1447800"/>
            <a:ext cx="304495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4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71600"/>
            <a:ext cx="3124200" cy="1066800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>
                <a:solidFill>
                  <a:srgbClr val="FFC000"/>
                </a:solidFill>
              </a:rPr>
              <a:t>deux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2" name="Picture 1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685800"/>
            <a:ext cx="838200" cy="1175047"/>
          </a:xfrm>
          <a:prstGeom prst="rect">
            <a:avLst/>
          </a:prstGeom>
        </p:spPr>
      </p:pic>
      <p:pic>
        <p:nvPicPr>
          <p:cNvPr id="13" name="Picture 4" descr="C:\Documents and Settings\setreea\Local Settings\Temporary Internet Files\Content.IE5\N1ZEA8H1\MP90038281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971800"/>
            <a:ext cx="2133600" cy="1524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7543800" y="838200"/>
            <a:ext cx="1291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chemeClr val="accent4"/>
                </a:solidFill>
              </a:rPr>
              <a:t>2</a:t>
            </a:r>
            <a:endParaRPr lang="en-US" sz="7200" dirty="0"/>
          </a:p>
        </p:txBody>
      </p:sp>
      <p:pic>
        <p:nvPicPr>
          <p:cNvPr id="15" name="Picture 12" descr="C:\Documents and Settings\setreea\Local Settings\Temporary Internet Files\Content.IE5\KDXSGXOI\MP90044691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667000"/>
            <a:ext cx="1320800" cy="88122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04800"/>
            <a:ext cx="7239000" cy="1066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Il a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quel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âge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?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03" y="0"/>
            <a:ext cx="1032764" cy="144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05" y="1752600"/>
            <a:ext cx="6400800" cy="42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1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04800"/>
            <a:ext cx="7239000" cy="1066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Elle a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quel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âge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?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03" y="0"/>
            <a:ext cx="1032764" cy="144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447800"/>
            <a:ext cx="4014788" cy="490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1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04800"/>
            <a:ext cx="7239000" cy="1066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Il a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quel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âge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?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03" y="0"/>
            <a:ext cx="1032764" cy="144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828800"/>
            <a:ext cx="2805113" cy="396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1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2590800" cy="1066800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>
                <a:solidFill>
                  <a:srgbClr val="FFFF00"/>
                </a:solidFill>
              </a:rPr>
              <a:t>trois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4" name="Picture 1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38200"/>
            <a:ext cx="1195832" cy="1676400"/>
          </a:xfrm>
          <a:prstGeom prst="rect">
            <a:avLst/>
          </a:prstGeom>
        </p:spPr>
      </p:pic>
      <p:pic>
        <p:nvPicPr>
          <p:cNvPr id="15" name="Picture 5" descr="C:\Documents and Settings\setreea\Local Settings\Temporary Internet Files\Content.IE5\5P1HMJUW\MP90038280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514600"/>
            <a:ext cx="1600200" cy="1143000"/>
          </a:xfrm>
          <a:prstGeom prst="rect">
            <a:avLst/>
          </a:prstGeom>
          <a:noFill/>
        </p:spPr>
      </p:pic>
      <p:pic>
        <p:nvPicPr>
          <p:cNvPr id="16" name="Picture 9" descr="C:\Documents and Settings\setreea\Local Settings\Temporary Internet Files\Content.IE5\36HKLQ1X\MC90043320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667000"/>
            <a:ext cx="1371600" cy="1295400"/>
          </a:xfrm>
          <a:prstGeom prst="rect">
            <a:avLst/>
          </a:prstGeom>
          <a:noFill/>
        </p:spPr>
      </p:pic>
      <p:pic>
        <p:nvPicPr>
          <p:cNvPr id="17" name="Picture 4" descr="C:\Documents and Settings\setreea\Local Settings\Temporary Internet Files\Content.IE5\N1ZEA8H1\MP90044666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581400"/>
            <a:ext cx="1905000" cy="2011881"/>
          </a:xfrm>
          <a:prstGeom prst="rect">
            <a:avLst/>
          </a:prstGeom>
          <a:noFill/>
        </p:spPr>
      </p:pic>
      <p:pic>
        <p:nvPicPr>
          <p:cNvPr id="18" name="Picture 2" descr="C:\Documents and Settings\setreea\Local Settings\Temporary Internet Files\Content.IE5\N1ZEA8H1\MC910216333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4191000"/>
            <a:ext cx="1974662" cy="185776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7010400" y="1143000"/>
            <a:ext cx="594496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dirty="0" smtClean="0">
                <a:solidFill>
                  <a:srgbClr val="FFFF00"/>
                </a:solidFill>
              </a:rPr>
              <a:t>3</a:t>
            </a:r>
            <a:endParaRPr lang="en-US" sz="70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3505200" y="4267200"/>
            <a:ext cx="2057400" cy="2362200"/>
            <a:chOff x="7086600" y="3810000"/>
            <a:chExt cx="2057400" cy="2362200"/>
          </a:xfrm>
        </p:grpSpPr>
        <p:pic>
          <p:nvPicPr>
            <p:cNvPr id="22" name="Picture 5" descr="C:\Documents and Settings\setreea\Local Settings\Temporary Internet Files\Content.IE5\KDXSGXOI\MC900441802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86600" y="3810000"/>
              <a:ext cx="1143000" cy="1143000"/>
            </a:xfrm>
            <a:prstGeom prst="rect">
              <a:avLst/>
            </a:prstGeom>
            <a:noFill/>
          </p:spPr>
        </p:pic>
        <p:pic>
          <p:nvPicPr>
            <p:cNvPr id="23" name="Picture 11" descr="C:\Documents and Settings\setreea\Local Settings\Temporary Internet Files\Content.IE5\KDXSGXOI\MC900441802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01000" y="3810000"/>
              <a:ext cx="1143000" cy="1143000"/>
            </a:xfrm>
            <a:prstGeom prst="rect">
              <a:avLst/>
            </a:prstGeom>
            <a:noFill/>
          </p:spPr>
        </p:pic>
        <p:pic>
          <p:nvPicPr>
            <p:cNvPr id="24" name="Picture 12" descr="C:\Documents and Settings\setreea\Local Settings\Temporary Internet Files\Content.IE5\KDXSGXOI\MC900441802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20000" y="5105400"/>
              <a:ext cx="1066800" cy="1066800"/>
            </a:xfrm>
            <a:prstGeom prst="rect">
              <a:avLst/>
            </a:prstGeom>
            <a:noFill/>
          </p:spPr>
        </p:pic>
      </p:grpSp>
      <p:sp>
        <p:nvSpPr>
          <p:cNvPr id="25" name="TextBox 24"/>
          <p:cNvSpPr txBox="1"/>
          <p:nvPr/>
        </p:nvSpPr>
        <p:spPr>
          <a:xfrm>
            <a:off x="3962400" y="533400"/>
            <a:ext cx="8320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/>
              <a:t>…</a:t>
            </a:r>
            <a:endParaRPr lang="en-US" sz="7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2590800" cy="10668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00B050"/>
                </a:solidFill>
              </a:rPr>
              <a:t>quatre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4" name="Picture 1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28600"/>
            <a:ext cx="1195832" cy="1676400"/>
          </a:xfrm>
          <a:prstGeom prst="rect">
            <a:avLst/>
          </a:prstGeom>
        </p:spPr>
      </p:pic>
      <p:pic>
        <p:nvPicPr>
          <p:cNvPr id="15" name="Picture 10" descr="C:\Documents and Settings\setreea\Local Settings\Temporary Internet Files\Content.IE5\N1ZEA8H1\MP91021641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632" y="3505200"/>
            <a:ext cx="1893995" cy="126365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7391400" y="685800"/>
            <a:ext cx="6747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rgbClr val="00B050"/>
                </a:solidFill>
              </a:rPr>
              <a:t>4</a:t>
            </a:r>
            <a:endParaRPr lang="en-US" sz="7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2590800" cy="10668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accent1"/>
                </a:solidFill>
              </a:rPr>
              <a:t>cinq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133" name="Picture 13" descr="C:\Documents and Settings\setreea\Local Settings\Temporary Internet Files\Content.IE5\KDXSGXOI\MC91021632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2940" y="3863339"/>
            <a:ext cx="980359" cy="1142999"/>
          </a:xfrm>
          <a:prstGeom prst="rect">
            <a:avLst/>
          </a:prstGeom>
          <a:noFill/>
        </p:spPr>
      </p:pic>
      <p:pic>
        <p:nvPicPr>
          <p:cNvPr id="17" name="Picture 16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81000"/>
            <a:ext cx="1195832" cy="1676400"/>
          </a:xfrm>
          <a:prstGeom prst="rect">
            <a:avLst/>
          </a:prstGeom>
        </p:spPr>
      </p:pic>
      <p:pic>
        <p:nvPicPr>
          <p:cNvPr id="18" name="Picture 13" descr="C:\Documents and Settings\setreea\Local Settings\Temporary Internet Files\Content.IE5\KDXSGXOI\MC91021632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6740" y="2720339"/>
            <a:ext cx="980359" cy="1142999"/>
          </a:xfrm>
          <a:prstGeom prst="rect">
            <a:avLst/>
          </a:prstGeom>
          <a:noFill/>
        </p:spPr>
      </p:pic>
      <p:pic>
        <p:nvPicPr>
          <p:cNvPr id="19" name="Picture 13" descr="C:\Documents and Settings\setreea\Local Settings\Temporary Internet Files\Content.IE5\KDXSGXOI\MC91021632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5540" y="2720339"/>
            <a:ext cx="980359" cy="1142999"/>
          </a:xfrm>
          <a:prstGeom prst="rect">
            <a:avLst/>
          </a:prstGeom>
          <a:noFill/>
        </p:spPr>
      </p:pic>
      <p:pic>
        <p:nvPicPr>
          <p:cNvPr id="20" name="Picture 13" descr="C:\Documents and Settings\setreea\Local Settings\Temporary Internet Files\Content.IE5\KDXSGXOI\MC91021632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8640" y="3291838"/>
            <a:ext cx="980359" cy="1142999"/>
          </a:xfrm>
          <a:prstGeom prst="rect">
            <a:avLst/>
          </a:prstGeom>
          <a:noFill/>
        </p:spPr>
      </p:pic>
      <p:pic>
        <p:nvPicPr>
          <p:cNvPr id="21" name="Picture 13" descr="C:\Documents and Settings\setreea\Local Settings\Temporary Internet Files\Content.IE5\KDXSGXOI\MC91021632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5540" y="3863339"/>
            <a:ext cx="980359" cy="1142999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7162800" y="609600"/>
            <a:ext cx="6237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5</a:t>
            </a:r>
            <a:endParaRPr lang="en-US" sz="7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2590800" cy="10668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7030A0"/>
                </a:solidFill>
              </a:rPr>
              <a:t>six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6147" name="Picture 3" descr="C:\Documents and Settings\setreea\Local Settings\Temporary Internet Files\Content.IE5\N1ZEA8H1\MC90044124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209800"/>
            <a:ext cx="2169063" cy="1676400"/>
          </a:xfrm>
          <a:prstGeom prst="rect">
            <a:avLst/>
          </a:prstGeom>
          <a:noFill/>
        </p:spPr>
      </p:pic>
      <p:pic>
        <p:nvPicPr>
          <p:cNvPr id="13" name="Picture 12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04800"/>
            <a:ext cx="1032764" cy="1447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0800" y="3733800"/>
            <a:ext cx="9092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9600" dirty="0" smtClean="0">
                <a:solidFill>
                  <a:srgbClr val="7030A0"/>
                </a:solidFill>
              </a:rPr>
              <a:t>6</a:t>
            </a:r>
            <a:endParaRPr lang="en-US" sz="96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377" y="350520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endParaRPr lang="en-US" sz="9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2895600" cy="10668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FF99FF"/>
                </a:solidFill>
              </a:rPr>
              <a:t>sept</a:t>
            </a:r>
            <a:endParaRPr lang="en-US" dirty="0">
              <a:solidFill>
                <a:srgbClr val="FF99FF"/>
              </a:solidFill>
            </a:endParaRPr>
          </a:p>
        </p:txBody>
      </p:sp>
      <p:pic>
        <p:nvPicPr>
          <p:cNvPr id="15" name="Picture 8" descr="C:\Documents and Settings\setreea\Local Settings\Temporary Internet Files\Content.IE5\N1ZEA8H1\MC90044111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667000"/>
            <a:ext cx="1447800" cy="1447800"/>
          </a:xfrm>
          <a:prstGeom prst="rect">
            <a:avLst/>
          </a:prstGeom>
          <a:noFill/>
        </p:spPr>
      </p:pic>
      <p:pic>
        <p:nvPicPr>
          <p:cNvPr id="16" name="Picture 7" descr="C:\Documents and Settings\setreea\Local Settings\Temporary Internet Files\Content.IE5\5P1HMJUW\MC90044611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247949"/>
            <a:ext cx="1224382" cy="1733702"/>
          </a:xfrm>
          <a:prstGeom prst="rect">
            <a:avLst/>
          </a:prstGeom>
          <a:noFill/>
        </p:spPr>
      </p:pic>
      <p:pic>
        <p:nvPicPr>
          <p:cNvPr id="17" name="Picture 16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04800"/>
            <a:ext cx="1032764" cy="1447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86600" y="1295400"/>
            <a:ext cx="8370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99FF"/>
                </a:solidFill>
              </a:rPr>
              <a:t> </a:t>
            </a:r>
            <a:r>
              <a:rPr lang="en-US" sz="9600" dirty="0" smtClean="0">
                <a:solidFill>
                  <a:srgbClr val="FF99FF"/>
                </a:solidFill>
              </a:rPr>
              <a:t>7</a:t>
            </a:r>
            <a:endParaRPr lang="en-US" sz="9600" dirty="0">
              <a:solidFill>
                <a:srgbClr val="FF99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2590800" cy="10668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tx1"/>
                </a:solidFill>
              </a:rPr>
              <a:t>huit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04800"/>
            <a:ext cx="1032764" cy="1447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038600" y="3276600"/>
            <a:ext cx="90281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9600" dirty="0"/>
              <a:t>8</a:t>
            </a:r>
            <a:endParaRPr lang="en-US" sz="9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2201</TotalTime>
  <Words>159</Words>
  <Application>Microsoft Office PowerPoint</Application>
  <PresentationFormat>On-screen Show (4:3)</PresentationFormat>
  <Paragraphs>79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Flow</vt:lpstr>
      <vt:lpstr>Les Chiffres</vt:lpstr>
      <vt:lpstr>un</vt:lpstr>
      <vt:lpstr>deux</vt:lpstr>
      <vt:lpstr>trois</vt:lpstr>
      <vt:lpstr>quatre</vt:lpstr>
      <vt:lpstr>cinq</vt:lpstr>
      <vt:lpstr>six</vt:lpstr>
      <vt:lpstr>sept</vt:lpstr>
      <vt:lpstr>huit</vt:lpstr>
      <vt:lpstr>neuf</vt:lpstr>
      <vt:lpstr>dix</vt:lpstr>
      <vt:lpstr>onze</vt:lpstr>
      <vt:lpstr>douze</vt:lpstr>
      <vt:lpstr>treiz</vt:lpstr>
      <vt:lpstr>quatorze</vt:lpstr>
      <vt:lpstr>quinze</vt:lpstr>
      <vt:lpstr>sieze</vt:lpstr>
      <vt:lpstr>dix-sept</vt:lpstr>
      <vt:lpstr>dix-huit</vt:lpstr>
      <vt:lpstr>dix-neuf</vt:lpstr>
      <vt:lpstr>Vingt</vt:lpstr>
      <vt:lpstr>Trente</vt:lpstr>
      <vt:lpstr>Écoutez et écrivez</vt:lpstr>
      <vt:lpstr>Completez</vt:lpstr>
      <vt:lpstr>Lisez   Modèle  02.12.30.21.24 zéro deux, douze, trente, vingt et un, vingt-quatre</vt:lpstr>
      <vt:lpstr>Quel âge a-t-il?</vt:lpstr>
      <vt:lpstr>Quel âge a-t-il?</vt:lpstr>
      <vt:lpstr>Quel âge a-t-elle?</vt:lpstr>
      <vt:lpstr>Elle a quel âge?</vt:lpstr>
      <vt:lpstr>Il a quel âge?</vt:lpstr>
      <vt:lpstr>Elle a quel âge?</vt:lpstr>
      <vt:lpstr>Il a quel âge?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Couleurs</dc:title>
  <dc:creator>User</dc:creator>
  <cp:lastModifiedBy>Setree, Amanda</cp:lastModifiedBy>
  <cp:revision>77</cp:revision>
  <dcterms:created xsi:type="dcterms:W3CDTF">2011-05-05T15:00:49Z</dcterms:created>
  <dcterms:modified xsi:type="dcterms:W3CDTF">2014-09-23T11:25:47Z</dcterms:modified>
</cp:coreProperties>
</file>